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7" r:id="rId8"/>
    <p:sldId id="262" r:id="rId9"/>
    <p:sldId id="263" r:id="rId10"/>
    <p:sldId id="264" r:id="rId11"/>
    <p:sldId id="265" r:id="rId12"/>
    <p:sldId id="268"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9B158539-EB6A-4FD9-AF8A-85B9BD29987C}" type="datetimeFigureOut">
              <a:rPr lang="en-AU" smtClean="0"/>
              <a:t>7/02/2011</a:t>
            </a:fld>
            <a:endParaRPr lang="en-AU"/>
          </a:p>
        </p:txBody>
      </p:sp>
      <p:sp>
        <p:nvSpPr>
          <p:cNvPr id="17" name="Footer Placeholder 16"/>
          <p:cNvSpPr>
            <a:spLocks noGrp="1"/>
          </p:cNvSpPr>
          <p:nvPr>
            <p:ph type="ftr" sz="quarter" idx="11"/>
          </p:nvPr>
        </p:nvSpPr>
        <p:spPr>
          <a:xfrm>
            <a:off x="5410200" y="4205288"/>
            <a:ext cx="1295400" cy="457200"/>
          </a:xfrm>
        </p:spPr>
        <p:txBody>
          <a:bodyPr/>
          <a:lstStyle/>
          <a:p>
            <a:endParaRPr lang="en-AU"/>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B4C763C-7B35-4392-B5A8-B98CF5D9D0E7}"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158539-EB6A-4FD9-AF8A-85B9BD29987C}" type="datetimeFigureOut">
              <a:rPr lang="en-AU" smtClean="0"/>
              <a:t>7/02/2011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4C763C-7B35-4392-B5A8-B98CF5D9D0E7}"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158539-EB6A-4FD9-AF8A-85B9BD29987C}" type="datetimeFigureOut">
              <a:rPr lang="en-AU" smtClean="0"/>
              <a:t>7/02/2011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4C763C-7B35-4392-B5A8-B98CF5D9D0E7}"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158539-EB6A-4FD9-AF8A-85B9BD29987C}" type="datetimeFigureOut">
              <a:rPr lang="en-AU" smtClean="0"/>
              <a:t>7/02/2011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4C763C-7B35-4392-B5A8-B98CF5D9D0E7}"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158539-EB6A-4FD9-AF8A-85B9BD29987C}" type="datetimeFigureOut">
              <a:rPr lang="en-AU" smtClean="0"/>
              <a:t>7/02/2011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B4C763C-7B35-4392-B5A8-B98CF5D9D0E7}"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158539-EB6A-4FD9-AF8A-85B9BD29987C}" type="datetimeFigureOut">
              <a:rPr lang="en-AU" smtClean="0"/>
              <a:t>7/02/2011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B4C763C-7B35-4392-B5A8-B98CF5D9D0E7}"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9B158539-EB6A-4FD9-AF8A-85B9BD29987C}" type="datetimeFigureOut">
              <a:rPr lang="en-AU" smtClean="0"/>
              <a:t>7/02/2011</a:t>
            </a:fld>
            <a:endParaRPr lang="en-AU"/>
          </a:p>
        </p:txBody>
      </p:sp>
      <p:sp>
        <p:nvSpPr>
          <p:cNvPr id="27" name="Slide Number Placeholder 26"/>
          <p:cNvSpPr>
            <a:spLocks noGrp="1"/>
          </p:cNvSpPr>
          <p:nvPr>
            <p:ph type="sldNum" sz="quarter" idx="11"/>
          </p:nvPr>
        </p:nvSpPr>
        <p:spPr/>
        <p:txBody>
          <a:bodyPr rtlCol="0"/>
          <a:lstStyle/>
          <a:p>
            <a:fld id="{2B4C763C-7B35-4392-B5A8-B98CF5D9D0E7}" type="slidenum">
              <a:rPr lang="en-AU" smtClean="0"/>
              <a:t>‹#›</a:t>
            </a:fld>
            <a:endParaRPr lang="en-AU"/>
          </a:p>
        </p:txBody>
      </p:sp>
      <p:sp>
        <p:nvSpPr>
          <p:cNvPr id="28" name="Footer Placeholder 27"/>
          <p:cNvSpPr>
            <a:spLocks noGrp="1"/>
          </p:cNvSpPr>
          <p:nvPr>
            <p:ph type="ftr" sz="quarter" idx="12"/>
          </p:nvPr>
        </p:nvSpPr>
        <p:spPr/>
        <p:txBody>
          <a:bodyPr rtlCol="0"/>
          <a:lstStyle/>
          <a:p>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9B158539-EB6A-4FD9-AF8A-85B9BD29987C}" type="datetimeFigureOut">
              <a:rPr lang="en-AU" smtClean="0"/>
              <a:t>7/02/2011</a:t>
            </a:fld>
            <a:endParaRPr lang="en-AU"/>
          </a:p>
        </p:txBody>
      </p:sp>
      <p:sp>
        <p:nvSpPr>
          <p:cNvPr id="4" name="Footer Placeholder 3"/>
          <p:cNvSpPr>
            <a:spLocks noGrp="1"/>
          </p:cNvSpPr>
          <p:nvPr>
            <p:ph type="ftr" sz="quarter" idx="11"/>
          </p:nvPr>
        </p:nvSpPr>
        <p:spPr>
          <a:xfrm>
            <a:off x="5257800" y="612648"/>
            <a:ext cx="1325880" cy="457200"/>
          </a:xfrm>
        </p:spPr>
        <p:txBody>
          <a:bodyPr/>
          <a:lstStyle/>
          <a:p>
            <a:endParaRPr lang="en-AU"/>
          </a:p>
        </p:txBody>
      </p:sp>
      <p:sp>
        <p:nvSpPr>
          <p:cNvPr id="5" name="Slide Number Placeholder 4"/>
          <p:cNvSpPr>
            <a:spLocks noGrp="1"/>
          </p:cNvSpPr>
          <p:nvPr>
            <p:ph type="sldNum" sz="quarter" idx="12"/>
          </p:nvPr>
        </p:nvSpPr>
        <p:spPr>
          <a:xfrm>
            <a:off x="8174736" y="2272"/>
            <a:ext cx="762000" cy="365760"/>
          </a:xfrm>
        </p:spPr>
        <p:txBody>
          <a:bodyPr/>
          <a:lstStyle/>
          <a:p>
            <a:fld id="{2B4C763C-7B35-4392-B5A8-B98CF5D9D0E7}"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158539-EB6A-4FD9-AF8A-85B9BD29987C}" type="datetimeFigureOut">
              <a:rPr lang="en-AU" smtClean="0"/>
              <a:t>7/02/2011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B4C763C-7B35-4392-B5A8-B98CF5D9D0E7}"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158539-EB6A-4FD9-AF8A-85B9BD29987C}" type="datetimeFigureOut">
              <a:rPr lang="en-AU" smtClean="0"/>
              <a:t>7/02/2011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B4C763C-7B35-4392-B5A8-B98CF5D9D0E7}"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158539-EB6A-4FD9-AF8A-85B9BD29987C}" type="datetimeFigureOut">
              <a:rPr lang="en-AU" smtClean="0"/>
              <a:t>7/02/2011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B4C763C-7B35-4392-B5A8-B98CF5D9D0E7}"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B158539-EB6A-4FD9-AF8A-85B9BD29987C}" type="datetimeFigureOut">
              <a:rPr lang="en-AU" smtClean="0"/>
              <a:t>7/02/2011</a:t>
            </a:fld>
            <a:endParaRPr lang="en-AU"/>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AU"/>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B4C763C-7B35-4392-B5A8-B98CF5D9D0E7}"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hyperlink" Target="http://wrsc-healthandhumandevelopment2011.wikispace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R4i8SpNgzA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84785"/>
            <a:ext cx="8363272" cy="2088231"/>
          </a:xfrm>
        </p:spPr>
        <p:txBody>
          <a:bodyPr>
            <a:normAutofit fontScale="90000"/>
          </a:bodyPr>
          <a:lstStyle/>
          <a:p>
            <a:r>
              <a:rPr lang="en-AU" dirty="0" smtClean="0"/>
              <a:t>Health and Human Development</a:t>
            </a:r>
            <a:br>
              <a:rPr lang="en-AU" dirty="0" smtClean="0"/>
            </a:br>
            <a:r>
              <a:rPr lang="en-AU" dirty="0" smtClean="0"/>
              <a:t>UNIT 1</a:t>
            </a:r>
            <a:br>
              <a:rPr lang="en-AU" dirty="0" smtClean="0"/>
            </a:br>
            <a:r>
              <a:rPr lang="en-AU" dirty="0" smtClean="0"/>
              <a:t>Ms Mena</a:t>
            </a:r>
            <a:endParaRPr lang="en-AU" dirty="0"/>
          </a:p>
        </p:txBody>
      </p:sp>
      <p:sp>
        <p:nvSpPr>
          <p:cNvPr id="3" name="Subtitle 2"/>
          <p:cNvSpPr>
            <a:spLocks noGrp="1"/>
          </p:cNvSpPr>
          <p:nvPr>
            <p:ph type="subTitle" idx="1"/>
          </p:nvPr>
        </p:nvSpPr>
        <p:spPr>
          <a:xfrm>
            <a:off x="457200" y="3933056"/>
            <a:ext cx="8363272" cy="2736304"/>
          </a:xfrm>
        </p:spPr>
        <p:txBody>
          <a:bodyPr>
            <a:normAutofit fontScale="55000" lnSpcReduction="20000"/>
          </a:bodyPr>
          <a:lstStyle/>
          <a:p>
            <a:endParaRPr lang="en-AU" sz="5100" dirty="0" smtClean="0"/>
          </a:p>
          <a:p>
            <a:r>
              <a:rPr lang="en-AU" sz="5100" dirty="0" smtClean="0">
                <a:solidFill>
                  <a:schemeClr val="accent3"/>
                </a:solidFill>
              </a:rPr>
              <a:t>This lesson will cover the following:</a:t>
            </a:r>
          </a:p>
          <a:p>
            <a:pPr marL="624078" indent="-514350">
              <a:buAutoNum type="arabicPeriod"/>
            </a:pPr>
            <a:r>
              <a:rPr lang="en-AU" sz="5100" dirty="0" smtClean="0"/>
              <a:t>Introduction and formalising class/email list</a:t>
            </a:r>
          </a:p>
          <a:p>
            <a:pPr marL="624078" indent="-514350">
              <a:buAutoNum type="arabicPeriod"/>
            </a:pPr>
            <a:r>
              <a:rPr lang="en-AU" sz="5100" dirty="0" smtClean="0"/>
              <a:t>Expectations</a:t>
            </a:r>
          </a:p>
          <a:p>
            <a:pPr marL="624078" indent="-514350">
              <a:buAutoNum type="arabicPeriod"/>
            </a:pPr>
            <a:r>
              <a:rPr lang="en-AU" sz="5100" dirty="0" smtClean="0"/>
              <a:t>Outcome booklet</a:t>
            </a:r>
          </a:p>
          <a:p>
            <a:pPr marL="624078" indent="-514350">
              <a:buAutoNum type="arabicPeriod"/>
            </a:pPr>
            <a:r>
              <a:rPr lang="en-AU" sz="5100" dirty="0" smtClean="0"/>
              <a:t>Wiki</a:t>
            </a:r>
          </a:p>
          <a:p>
            <a:pPr marL="624078" indent="-514350">
              <a:buAutoNum type="arabicPeriod"/>
            </a:pPr>
            <a:r>
              <a:rPr lang="en-AU" sz="5100" dirty="0" smtClean="0"/>
              <a:t>Begin chapter 1</a:t>
            </a:r>
          </a:p>
          <a:p>
            <a:endParaRPr lang="en-AU" dirty="0"/>
          </a:p>
        </p:txBody>
      </p:sp>
      <p:pic>
        <p:nvPicPr>
          <p:cNvPr id="3074" name="Picture 2" descr="C:\Program Files\Microsoft Office\Media\CntCD1\ClipArt5\j0286866.wmf"/>
          <p:cNvPicPr>
            <a:picLocks noChangeAspect="1" noChangeArrowheads="1"/>
          </p:cNvPicPr>
          <p:nvPr/>
        </p:nvPicPr>
        <p:blipFill>
          <a:blip r:embed="rId2"/>
          <a:srcRect/>
          <a:stretch>
            <a:fillRect/>
          </a:stretch>
        </p:blipFill>
        <p:spPr bwMode="auto">
          <a:xfrm>
            <a:off x="7164288" y="188640"/>
            <a:ext cx="1741283" cy="1605481"/>
          </a:xfrm>
          <a:prstGeom prst="rect">
            <a:avLst/>
          </a:prstGeom>
          <a:noFill/>
        </p:spPr>
      </p:pic>
      <p:pic>
        <p:nvPicPr>
          <p:cNvPr id="3076" name="Picture 4" descr="C:\Program Files\Microsoft Office\Media\CntCD1\Animated\j0286723.gif"/>
          <p:cNvPicPr>
            <a:picLocks noChangeAspect="1" noChangeArrowheads="1" noCrop="1"/>
          </p:cNvPicPr>
          <p:nvPr/>
        </p:nvPicPr>
        <p:blipFill>
          <a:blip r:embed="rId3"/>
          <a:srcRect/>
          <a:stretch>
            <a:fillRect/>
          </a:stretch>
        </p:blipFill>
        <p:spPr bwMode="auto">
          <a:xfrm>
            <a:off x="6948264" y="5157192"/>
            <a:ext cx="1952759" cy="144016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224136"/>
          </a:xfrm>
        </p:spPr>
        <p:txBody>
          <a:bodyPr>
            <a:normAutofit fontScale="90000"/>
          </a:bodyPr>
          <a:lstStyle/>
          <a:p>
            <a:r>
              <a:rPr lang="en-AU" dirty="0" smtClean="0"/>
              <a:t>The dimensions of health and their interrelationships</a:t>
            </a:r>
            <a:endParaRPr lang="en-AU" dirty="0"/>
          </a:p>
        </p:txBody>
      </p:sp>
      <p:sp>
        <p:nvSpPr>
          <p:cNvPr id="3" name="Content Placeholder 2"/>
          <p:cNvSpPr>
            <a:spLocks noGrp="1"/>
          </p:cNvSpPr>
          <p:nvPr>
            <p:ph idx="1"/>
          </p:nvPr>
        </p:nvSpPr>
        <p:spPr>
          <a:xfrm>
            <a:off x="251520" y="1791404"/>
            <a:ext cx="8445624" cy="4729712"/>
          </a:xfrm>
        </p:spPr>
        <p:txBody>
          <a:bodyPr>
            <a:normAutofit fontScale="92500" lnSpcReduction="10000"/>
          </a:bodyPr>
          <a:lstStyle/>
          <a:p>
            <a:r>
              <a:rPr lang="en-AU" dirty="0" smtClean="0"/>
              <a:t>There are three dimensions of overall health:</a:t>
            </a:r>
          </a:p>
          <a:p>
            <a:pPr>
              <a:buNone/>
            </a:pPr>
            <a:endParaRPr lang="en-AU" dirty="0" smtClean="0"/>
          </a:p>
          <a:p>
            <a:pPr lvl="1"/>
            <a:r>
              <a:rPr lang="en-AU" b="1" dirty="0" smtClean="0">
                <a:solidFill>
                  <a:schemeClr val="accent1"/>
                </a:solidFill>
              </a:rPr>
              <a:t>1. </a:t>
            </a:r>
            <a:r>
              <a:rPr lang="en-AU" b="1" u="sng" dirty="0" smtClean="0">
                <a:solidFill>
                  <a:schemeClr val="accent1"/>
                </a:solidFill>
              </a:rPr>
              <a:t>PHYSICAL HEALTH</a:t>
            </a:r>
          </a:p>
          <a:p>
            <a:pPr lvl="1">
              <a:buNone/>
            </a:pPr>
            <a:r>
              <a:rPr lang="en-AU" dirty="0" smtClean="0">
                <a:solidFill>
                  <a:schemeClr val="tx1"/>
                </a:solidFill>
              </a:rPr>
              <a:t>	Relates to the efficient functioning of the body and its systems, and includes the physical capacity to perform tasks and physical fitness</a:t>
            </a:r>
            <a:r>
              <a:rPr lang="en-AU" dirty="0" smtClean="0">
                <a:solidFill>
                  <a:schemeClr val="tx1"/>
                </a:solidFill>
              </a:rPr>
              <a:t>.</a:t>
            </a:r>
          </a:p>
          <a:p>
            <a:pPr lvl="1"/>
            <a:r>
              <a:rPr lang="en-US" b="1" dirty="0"/>
              <a:t>Resistance to disease</a:t>
            </a:r>
          </a:p>
          <a:p>
            <a:pPr lvl="1"/>
            <a:r>
              <a:rPr lang="en-US" b="1" dirty="0"/>
              <a:t>Energy, strength and coordination </a:t>
            </a:r>
          </a:p>
          <a:p>
            <a:pPr lvl="1"/>
            <a:r>
              <a:rPr lang="en-US" b="1" dirty="0"/>
              <a:t>Ability to recover from illness and injury </a:t>
            </a:r>
          </a:p>
          <a:p>
            <a:pPr lvl="1"/>
            <a:r>
              <a:rPr lang="en-US" b="1" dirty="0"/>
              <a:t>Ability to maintain a healthy weight </a:t>
            </a:r>
          </a:p>
          <a:p>
            <a:pPr lvl="1"/>
            <a:r>
              <a:rPr lang="en-US" b="1" dirty="0"/>
              <a:t>Fitness</a:t>
            </a:r>
          </a:p>
          <a:p>
            <a:pPr lvl="1"/>
            <a:r>
              <a:rPr lang="en-US" b="1" dirty="0"/>
              <a:t>Nutritional status </a:t>
            </a:r>
          </a:p>
          <a:p>
            <a:pPr lvl="1">
              <a:buNone/>
            </a:pPr>
            <a:endParaRPr lang="en-AU" dirty="0" smtClean="0">
              <a:solidFill>
                <a:schemeClr val="tx1"/>
              </a:solidFill>
            </a:endParaRPr>
          </a:p>
          <a:p>
            <a:pPr lvl="1">
              <a:buNone/>
            </a:pPr>
            <a:endParaRPr lang="en-AU" dirty="0" smtClean="0">
              <a:solidFill>
                <a:schemeClr val="tx1"/>
              </a:solidFill>
            </a:endParaRPr>
          </a:p>
        </p:txBody>
      </p:sp>
      <p:pic>
        <p:nvPicPr>
          <p:cNvPr id="1026" name="Picture 2" descr="C:\Program Files\Microsoft Office\Media\CntCD1\ClipArt7\j0318796.wmf"/>
          <p:cNvPicPr>
            <a:picLocks noChangeAspect="1" noChangeArrowheads="1"/>
          </p:cNvPicPr>
          <p:nvPr/>
        </p:nvPicPr>
        <p:blipFill>
          <a:blip r:embed="rId2"/>
          <a:srcRect/>
          <a:stretch>
            <a:fillRect/>
          </a:stretch>
        </p:blipFill>
        <p:spPr bwMode="auto">
          <a:xfrm>
            <a:off x="6948264" y="4437112"/>
            <a:ext cx="2016224" cy="205340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881840"/>
          </a:xfrm>
        </p:spPr>
        <p:txBody>
          <a:bodyPr>
            <a:normAutofit/>
          </a:bodyPr>
          <a:lstStyle/>
          <a:p>
            <a:pPr lvl="1"/>
            <a:r>
              <a:rPr lang="en-AU" b="1" dirty="0" smtClean="0">
                <a:solidFill>
                  <a:schemeClr val="accent1"/>
                </a:solidFill>
              </a:rPr>
              <a:t>2. </a:t>
            </a:r>
            <a:r>
              <a:rPr lang="en-AU" b="1" u="sng" dirty="0" smtClean="0">
                <a:solidFill>
                  <a:schemeClr val="accent1"/>
                </a:solidFill>
              </a:rPr>
              <a:t>SOCIAL HEALTH</a:t>
            </a:r>
          </a:p>
          <a:p>
            <a:pPr lvl="1">
              <a:buNone/>
            </a:pPr>
            <a:r>
              <a:rPr lang="en-AU" dirty="0" smtClean="0">
                <a:solidFill>
                  <a:schemeClr val="tx1"/>
                </a:solidFill>
              </a:rPr>
              <a:t>	Being able to interact with others and participate in the community in both an independent and cooperative way.</a:t>
            </a:r>
          </a:p>
          <a:p>
            <a:pPr lvl="1"/>
            <a:r>
              <a:rPr lang="en-US" b="1" dirty="0"/>
              <a:t>Develop and maintain relationships</a:t>
            </a:r>
          </a:p>
          <a:p>
            <a:pPr lvl="1"/>
            <a:r>
              <a:rPr lang="en-US" b="1" dirty="0"/>
              <a:t>Communicate with others</a:t>
            </a:r>
          </a:p>
          <a:p>
            <a:pPr lvl="1"/>
            <a:r>
              <a:rPr lang="en-US" b="1" dirty="0"/>
              <a:t>Behave appropriately</a:t>
            </a:r>
          </a:p>
          <a:p>
            <a:pPr lvl="1"/>
            <a:r>
              <a:rPr lang="en-US" b="1" dirty="0"/>
              <a:t>Contribute to community</a:t>
            </a:r>
          </a:p>
          <a:p>
            <a:pPr lvl="1"/>
            <a:r>
              <a:rPr lang="en-US" b="1" dirty="0"/>
              <a:t>Access and use support systems and resources </a:t>
            </a:r>
          </a:p>
          <a:p>
            <a:pPr lvl="1">
              <a:buNone/>
            </a:pPr>
            <a:endParaRPr lang="en-AU" dirty="0" smtClean="0">
              <a:solidFill>
                <a:schemeClr val="tx1"/>
              </a:solidFill>
            </a:endParaRPr>
          </a:p>
          <a:p>
            <a:pPr lvl="1">
              <a:buNone/>
            </a:pPr>
            <a:endParaRPr lang="en-AU" dirty="0" smtClean="0">
              <a:solidFill>
                <a:schemeClr val="tx1"/>
              </a:solidFill>
            </a:endParaRPr>
          </a:p>
        </p:txBody>
      </p:sp>
      <p:pic>
        <p:nvPicPr>
          <p:cNvPr id="2050" name="Picture 2" descr="C:\Program Files\Microsoft Office\Media\CntCD1\ClipArt6\j0297565.wmf"/>
          <p:cNvPicPr>
            <a:picLocks noChangeAspect="1" noChangeArrowheads="1"/>
          </p:cNvPicPr>
          <p:nvPr/>
        </p:nvPicPr>
        <p:blipFill>
          <a:blip r:embed="rId2"/>
          <a:srcRect/>
          <a:stretch>
            <a:fillRect/>
          </a:stretch>
        </p:blipFill>
        <p:spPr bwMode="auto">
          <a:xfrm>
            <a:off x="3635896" y="4869160"/>
            <a:ext cx="2098544" cy="134391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881840"/>
          </a:xfrm>
        </p:spPr>
        <p:txBody>
          <a:bodyPr/>
          <a:lstStyle/>
          <a:p>
            <a:pPr lvl="1"/>
            <a:r>
              <a:rPr lang="en-AU" b="1" dirty="0">
                <a:solidFill>
                  <a:schemeClr val="accent1"/>
                </a:solidFill>
              </a:rPr>
              <a:t>3. </a:t>
            </a:r>
            <a:r>
              <a:rPr lang="en-AU" b="1" u="sng" dirty="0">
                <a:solidFill>
                  <a:schemeClr val="accent1"/>
                </a:solidFill>
              </a:rPr>
              <a:t>MENTAL HEALTH</a:t>
            </a:r>
          </a:p>
          <a:p>
            <a:pPr lvl="1">
              <a:buNone/>
            </a:pPr>
            <a:r>
              <a:rPr lang="en-AU" dirty="0">
                <a:solidFill>
                  <a:schemeClr val="accent1"/>
                </a:solidFill>
              </a:rPr>
              <a:t>	</a:t>
            </a:r>
            <a:r>
              <a:rPr lang="en-AU" dirty="0">
                <a:solidFill>
                  <a:schemeClr val="tx1"/>
                </a:solidFill>
              </a:rPr>
              <a:t>State of wellbeing in which the individual realises his or her own abilities, can cope with the normal stresses of life, can work productively, and is able to make a contribution to his or her community.</a:t>
            </a:r>
          </a:p>
          <a:p>
            <a:pPr lvl="1"/>
            <a:r>
              <a:rPr lang="en-US" b="1" dirty="0"/>
              <a:t>Express emotions</a:t>
            </a:r>
          </a:p>
          <a:p>
            <a:pPr lvl="1"/>
            <a:r>
              <a:rPr lang="en-US" b="1" dirty="0"/>
              <a:t>Positive self-esteem and self-confidence</a:t>
            </a:r>
          </a:p>
          <a:p>
            <a:pPr lvl="1"/>
            <a:r>
              <a:rPr lang="en-US" b="1" dirty="0"/>
              <a:t>Cope with and manage stress</a:t>
            </a:r>
          </a:p>
          <a:p>
            <a:pPr lvl="1"/>
            <a:r>
              <a:rPr lang="en-US" b="1" dirty="0"/>
              <a:t>Capacity to love, work and play </a:t>
            </a:r>
          </a:p>
          <a:p>
            <a:pPr lvl="1">
              <a:buNone/>
            </a:pPr>
            <a:endParaRPr lang="en-AU" dirty="0">
              <a:solidFill>
                <a:schemeClr val="tx1"/>
              </a:solidFill>
            </a:endParaRPr>
          </a:p>
          <a:p>
            <a:pPr lvl="1">
              <a:buNone/>
            </a:pPr>
            <a:endParaRPr lang="en-AU" dirty="0">
              <a:solidFill>
                <a:schemeClr val="tx1"/>
              </a:solidFill>
            </a:endParaRPr>
          </a:p>
          <a:p>
            <a:pPr lvl="1">
              <a:buNone/>
            </a:pPr>
            <a:r>
              <a:rPr lang="en-AU" i="1" dirty="0">
                <a:solidFill>
                  <a:schemeClr val="tx1"/>
                </a:solidFill>
              </a:rPr>
              <a:t>Complete Act 1.2, Qs 1&amp;2 (</a:t>
            </a:r>
            <a:r>
              <a:rPr lang="en-AU" i="1" dirty="0" err="1">
                <a:solidFill>
                  <a:schemeClr val="tx1"/>
                </a:solidFill>
              </a:rPr>
              <a:t>pg</a:t>
            </a:r>
            <a:r>
              <a:rPr lang="en-AU" i="1" dirty="0">
                <a:solidFill>
                  <a:schemeClr val="tx1"/>
                </a:solidFill>
              </a:rPr>
              <a:t> 6).</a:t>
            </a:r>
            <a:endParaRPr lang="en-AU" i="1" dirty="0">
              <a:solidFill>
                <a:schemeClr val="accent1"/>
              </a:solidFill>
            </a:endParaRPr>
          </a:p>
          <a:p>
            <a:pPr>
              <a:buNone/>
            </a:pPr>
            <a:endParaRPr lang="en-AU" dirty="0"/>
          </a:p>
          <a:p>
            <a:endParaRPr lang="en-AU" dirty="0"/>
          </a:p>
        </p:txBody>
      </p:sp>
      <p:pic>
        <p:nvPicPr>
          <p:cNvPr id="4" name="Picture 3" descr="C:\Program Files\Microsoft Office\Media\CntCD1\ClipArt6\j0294935.wmf"/>
          <p:cNvPicPr>
            <a:picLocks noChangeAspect="1" noChangeArrowheads="1"/>
          </p:cNvPicPr>
          <p:nvPr/>
        </p:nvPicPr>
        <p:blipFill>
          <a:blip r:embed="rId2"/>
          <a:srcRect/>
          <a:stretch>
            <a:fillRect/>
          </a:stretch>
        </p:blipFill>
        <p:spPr bwMode="auto">
          <a:xfrm>
            <a:off x="5940152" y="4725144"/>
            <a:ext cx="1944216" cy="1477604"/>
          </a:xfrm>
          <a:prstGeom prst="rect">
            <a:avLst/>
          </a:prstGeom>
          <a:noFill/>
        </p:spPr>
      </p:pic>
    </p:spTree>
    <p:extLst>
      <p:ext uri="{BB962C8B-B14F-4D97-AF65-F5344CB8AC3E}">
        <p14:creationId xmlns:p14="http://schemas.microsoft.com/office/powerpoint/2010/main" val="2791557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548680"/>
            <a:ext cx="8507288" cy="6552728"/>
          </a:xfrm>
        </p:spPr>
        <p:txBody>
          <a:bodyPr>
            <a:normAutofit fontScale="92500" lnSpcReduction="20000"/>
          </a:bodyPr>
          <a:lstStyle/>
          <a:p>
            <a:pPr>
              <a:buNone/>
            </a:pPr>
            <a:r>
              <a:rPr lang="en-AU" b="1" dirty="0" smtClean="0">
                <a:solidFill>
                  <a:schemeClr val="accent1"/>
                </a:solidFill>
              </a:rPr>
              <a:t>TASKS:</a:t>
            </a:r>
          </a:p>
          <a:p>
            <a:pPr marL="624078" indent="-514350">
              <a:buAutoNum type="arabicPeriod"/>
            </a:pPr>
            <a:r>
              <a:rPr lang="en-AU" b="1" dirty="0" smtClean="0">
                <a:solidFill>
                  <a:schemeClr val="accent1"/>
                </a:solidFill>
              </a:rPr>
              <a:t>Health Quiz</a:t>
            </a:r>
          </a:p>
          <a:p>
            <a:pPr marL="624078" indent="-514350">
              <a:buAutoNum type="alphaLcParenR"/>
            </a:pPr>
            <a:r>
              <a:rPr lang="en-AU" dirty="0" smtClean="0"/>
              <a:t>Complete the quiz given for either yourself or someone you know, and then categorise the statements as being with physical, social or mental. (Write P, S or M next to each question)</a:t>
            </a:r>
          </a:p>
          <a:p>
            <a:pPr marL="624078" indent="-514350">
              <a:buAutoNum type="alphaLcParenR"/>
            </a:pPr>
            <a:r>
              <a:rPr lang="en-AU" dirty="0" smtClean="0"/>
              <a:t>From the quiz, can you identify one aspect of health that could be improved? </a:t>
            </a:r>
          </a:p>
          <a:p>
            <a:pPr marL="624078" indent="-514350">
              <a:buAutoNum type="alphaLcParenR"/>
            </a:pPr>
            <a:r>
              <a:rPr lang="en-AU" dirty="0" smtClean="0"/>
              <a:t>What process could you use to bring about this improvement or change?</a:t>
            </a:r>
          </a:p>
          <a:p>
            <a:pPr marL="624078" indent="-514350">
              <a:buAutoNum type="alphaLcParenR"/>
            </a:pPr>
            <a:r>
              <a:rPr lang="en-AU" dirty="0" smtClean="0"/>
              <a:t>How would you know if the change was successful?</a:t>
            </a:r>
          </a:p>
          <a:p>
            <a:pPr marL="624078" indent="-514350">
              <a:buAutoNum type="alphaLcParenR"/>
            </a:pPr>
            <a:r>
              <a:rPr lang="en-AU" dirty="0" smtClean="0"/>
              <a:t>How would this change improve health? Explain.</a:t>
            </a:r>
          </a:p>
          <a:p>
            <a:pPr marL="624078" indent="-514350">
              <a:buNone/>
            </a:pPr>
            <a:r>
              <a:rPr lang="en-AU" b="1" dirty="0" smtClean="0">
                <a:solidFill>
                  <a:schemeClr val="accent3"/>
                </a:solidFill>
              </a:rPr>
              <a:t>2.  </a:t>
            </a:r>
            <a:r>
              <a:rPr lang="en-AU" b="1" dirty="0" smtClean="0">
                <a:solidFill>
                  <a:schemeClr val="accent1"/>
                </a:solidFill>
              </a:rPr>
              <a:t>Case study</a:t>
            </a:r>
          </a:p>
          <a:p>
            <a:r>
              <a:rPr lang="en-AU" dirty="0" smtClean="0"/>
              <a:t>Read the case study you have been given and underline or highlight the key terms and ideas.</a:t>
            </a:r>
          </a:p>
          <a:p>
            <a:r>
              <a:rPr lang="en-AU" dirty="0" smtClean="0"/>
              <a:t>Fill in the table by identifying the examples from the case study to show the interrelationship between the different dimensions of health.</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Welcome!</a:t>
            </a:r>
            <a:endParaRPr lang="en-AU" dirty="0"/>
          </a:p>
        </p:txBody>
      </p:sp>
      <p:sp>
        <p:nvSpPr>
          <p:cNvPr id="3" name="Content Placeholder 2"/>
          <p:cNvSpPr>
            <a:spLocks noGrp="1"/>
          </p:cNvSpPr>
          <p:nvPr>
            <p:ph idx="1"/>
          </p:nvPr>
        </p:nvSpPr>
        <p:spPr/>
        <p:txBody>
          <a:bodyPr>
            <a:normAutofit fontScale="92500" lnSpcReduction="10000"/>
          </a:bodyPr>
          <a:lstStyle/>
          <a:p>
            <a:pPr marL="624078" indent="-514350">
              <a:buNone/>
            </a:pPr>
            <a:r>
              <a:rPr lang="en-AU" dirty="0" smtClean="0">
                <a:solidFill>
                  <a:schemeClr val="accent3"/>
                </a:solidFill>
              </a:rPr>
              <a:t>Class expectations:</a:t>
            </a:r>
          </a:p>
          <a:p>
            <a:pPr marL="624078" indent="-514350">
              <a:buNone/>
            </a:pPr>
            <a:r>
              <a:rPr lang="en-AU" dirty="0" smtClean="0"/>
              <a:t>	</a:t>
            </a:r>
            <a:r>
              <a:rPr lang="en-AU" dirty="0" smtClean="0">
                <a:solidFill>
                  <a:schemeClr val="accent3"/>
                </a:solidFill>
              </a:rPr>
              <a:t>1. </a:t>
            </a:r>
            <a:r>
              <a:rPr lang="en-AU" dirty="0" smtClean="0"/>
              <a:t>All students are required to follow the agreed College Code of Conduct.</a:t>
            </a:r>
          </a:p>
          <a:p>
            <a:pPr marL="624078" indent="-514350">
              <a:buNone/>
            </a:pPr>
            <a:r>
              <a:rPr lang="en-AU" dirty="0" smtClean="0"/>
              <a:t>	</a:t>
            </a:r>
            <a:r>
              <a:rPr lang="en-AU" dirty="0" smtClean="0">
                <a:solidFill>
                  <a:schemeClr val="accent3"/>
                </a:solidFill>
              </a:rPr>
              <a:t>2. </a:t>
            </a:r>
            <a:r>
              <a:rPr lang="en-AU" dirty="0" smtClean="0"/>
              <a:t>Textbook: Cambridge VCE Health and Human development Units 1 &amp; 2; and folder for handouts.</a:t>
            </a:r>
          </a:p>
          <a:p>
            <a:pPr marL="624078" indent="-514350">
              <a:buNone/>
            </a:pPr>
            <a:r>
              <a:rPr lang="en-AU" dirty="0" smtClean="0"/>
              <a:t>	</a:t>
            </a:r>
            <a:r>
              <a:rPr lang="en-AU" dirty="0" smtClean="0">
                <a:solidFill>
                  <a:schemeClr val="accent3"/>
                </a:solidFill>
              </a:rPr>
              <a:t>3. </a:t>
            </a:r>
            <a:r>
              <a:rPr lang="en-AU" dirty="0" smtClean="0"/>
              <a:t>Semester 1 = Unit 1 (Consists of 3 AOS’s)</a:t>
            </a:r>
          </a:p>
          <a:p>
            <a:pPr marL="624078" indent="-514350">
              <a:buNone/>
            </a:pPr>
            <a:r>
              <a:rPr lang="en-AU" dirty="0" smtClean="0"/>
              <a:t>		 Semester 2 = Unit 2 (Consists of 3 AOS’s)</a:t>
            </a:r>
          </a:p>
          <a:p>
            <a:pPr marL="624078" indent="-514350">
              <a:buNone/>
            </a:pPr>
            <a:r>
              <a:rPr lang="en-AU" dirty="0" smtClean="0"/>
              <a:t>	</a:t>
            </a:r>
            <a:r>
              <a:rPr lang="en-AU" dirty="0" smtClean="0">
                <a:solidFill>
                  <a:schemeClr val="accent3"/>
                </a:solidFill>
              </a:rPr>
              <a:t>4. </a:t>
            </a:r>
            <a:r>
              <a:rPr lang="en-AU" dirty="0" smtClean="0"/>
              <a:t>Students are required to use the wiki for this subject: </a:t>
            </a:r>
            <a:r>
              <a:rPr lang="en-AU" dirty="0" smtClean="0">
                <a:hlinkClick r:id="rId2"/>
              </a:rPr>
              <a:t>http://wrsc-healthandhumandevelopment2011.wikispaces.com/</a:t>
            </a:r>
            <a:endParaRPr lang="en-AU" dirty="0" smtClean="0"/>
          </a:p>
        </p:txBody>
      </p:sp>
      <p:pic>
        <p:nvPicPr>
          <p:cNvPr id="4098" name="Picture 2" descr="C:\Program Files\Microsoft Office\Media\CntCD1\ClipArt8\j0343613.wmf"/>
          <p:cNvPicPr>
            <a:picLocks noChangeAspect="1" noChangeArrowheads="1"/>
          </p:cNvPicPr>
          <p:nvPr/>
        </p:nvPicPr>
        <p:blipFill>
          <a:blip r:embed="rId3"/>
          <a:srcRect/>
          <a:stretch>
            <a:fillRect/>
          </a:stretch>
        </p:blipFill>
        <p:spPr bwMode="auto">
          <a:xfrm>
            <a:off x="3635896" y="548680"/>
            <a:ext cx="1818282" cy="192255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of Units 1-4 HHD</a:t>
            </a:r>
            <a:br>
              <a:rPr lang="en-AU" dirty="0" smtClean="0"/>
            </a:br>
            <a:r>
              <a:rPr lang="en-AU" dirty="0" smtClean="0">
                <a:solidFill>
                  <a:schemeClr val="accent3"/>
                </a:solidFill>
              </a:rPr>
              <a:t>(Year 11 &amp; 12)</a:t>
            </a:r>
            <a:endParaRPr lang="en-AU" dirty="0">
              <a:solidFill>
                <a:schemeClr val="accent3"/>
              </a:solidFill>
            </a:endParaRPr>
          </a:p>
        </p:txBody>
      </p:sp>
      <p:sp>
        <p:nvSpPr>
          <p:cNvPr id="3" name="Content Placeholder 2"/>
          <p:cNvSpPr>
            <a:spLocks noGrp="1"/>
          </p:cNvSpPr>
          <p:nvPr>
            <p:ph idx="1"/>
          </p:nvPr>
        </p:nvSpPr>
        <p:spPr/>
        <p:txBody>
          <a:bodyPr>
            <a:normAutofit fontScale="92500" lnSpcReduction="20000"/>
          </a:bodyPr>
          <a:lstStyle/>
          <a:p>
            <a:pPr>
              <a:buFontTx/>
              <a:buChar char="•"/>
            </a:pPr>
            <a:r>
              <a:rPr lang="en-AU" dirty="0" smtClean="0"/>
              <a:t>The VCE Health and Human Development study approaches the concept of ‘development’ as a continuum, that begins with individual human development in Units 1 and 2 and progresses towards human development at a societal level in Unit 4. </a:t>
            </a:r>
          </a:p>
          <a:p>
            <a:pPr>
              <a:buFontTx/>
              <a:buChar char="•"/>
            </a:pPr>
            <a:r>
              <a:rPr lang="en-AU" b="1" dirty="0" smtClean="0"/>
              <a:t>In Units 1 and 2 </a:t>
            </a:r>
            <a:r>
              <a:rPr lang="en-AU" dirty="0" smtClean="0"/>
              <a:t>the study of human development is about individual change, that is a continuous lifelong process that begins at conception and continues until death. Individual human developmental changes are cumulative; development that occurs in the future is dependent upon development occurring in the past.</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1066800"/>
          </a:xfrm>
        </p:spPr>
        <p:txBody>
          <a:bodyPr>
            <a:normAutofit fontScale="90000"/>
          </a:bodyPr>
          <a:lstStyle/>
          <a:p>
            <a:pPr algn="ctr"/>
            <a:r>
              <a:rPr lang="en-AU" dirty="0" smtClean="0"/>
              <a:t>UNIT 1 - The health and development of Australia’s youth </a:t>
            </a:r>
            <a:br>
              <a:rPr lang="en-AU" dirty="0" smtClean="0"/>
            </a:br>
            <a:r>
              <a:rPr lang="en-AU" sz="2700" i="1" dirty="0" smtClean="0"/>
              <a:t>See Outcome Booklet</a:t>
            </a:r>
            <a:r>
              <a:rPr lang="en-AU" dirty="0" smtClean="0"/>
              <a:t/>
            </a:r>
            <a:br>
              <a:rPr lang="en-AU" dirty="0" smtClean="0"/>
            </a:br>
            <a:endParaRPr lang="en-AU" dirty="0"/>
          </a:p>
        </p:txBody>
      </p:sp>
      <p:sp>
        <p:nvSpPr>
          <p:cNvPr id="3" name="Content Placeholder 2"/>
          <p:cNvSpPr>
            <a:spLocks noGrp="1"/>
          </p:cNvSpPr>
          <p:nvPr>
            <p:ph idx="1"/>
          </p:nvPr>
        </p:nvSpPr>
        <p:spPr/>
        <p:txBody>
          <a:bodyPr>
            <a:normAutofit fontScale="85000" lnSpcReduction="10000"/>
          </a:bodyPr>
          <a:lstStyle/>
          <a:p>
            <a:pPr algn="ctr"/>
            <a:r>
              <a:rPr lang="en-AU" b="1" dirty="0" smtClean="0">
                <a:solidFill>
                  <a:schemeClr val="accent3"/>
                </a:solidFill>
              </a:rPr>
              <a:t>Area of Study 1: Understanding health and development</a:t>
            </a:r>
          </a:p>
          <a:p>
            <a:pPr>
              <a:buNone/>
            </a:pPr>
            <a:r>
              <a:rPr lang="en-AU" dirty="0" smtClean="0"/>
              <a:t>Outcome 1 = Song or film review with written report (30 marks)</a:t>
            </a:r>
          </a:p>
          <a:p>
            <a:pPr algn="ctr"/>
            <a:r>
              <a:rPr lang="en-AU" b="1" dirty="0" smtClean="0">
                <a:solidFill>
                  <a:schemeClr val="accent3"/>
                </a:solidFill>
              </a:rPr>
              <a:t>Area of Study 2: Youth health and development</a:t>
            </a:r>
          </a:p>
          <a:p>
            <a:pPr>
              <a:buNone/>
            </a:pPr>
            <a:r>
              <a:rPr lang="en-AU" dirty="0" smtClean="0"/>
              <a:t>Outcome 2 = Data analysis (35 marks)</a:t>
            </a:r>
          </a:p>
          <a:p>
            <a:pPr algn="ctr"/>
            <a:r>
              <a:rPr lang="en-AU" b="1" dirty="0" smtClean="0">
                <a:solidFill>
                  <a:schemeClr val="accent3"/>
                </a:solidFill>
              </a:rPr>
              <a:t>Area of Study 3: Health issues for Australia’s youth</a:t>
            </a:r>
          </a:p>
          <a:p>
            <a:pPr>
              <a:buNone/>
            </a:pPr>
            <a:r>
              <a:rPr lang="en-AU" dirty="0" smtClean="0"/>
              <a:t>Outcome 3 = Multimedia presentation (35 marks)</a:t>
            </a:r>
          </a:p>
          <a:p>
            <a:pPr algn="ctr">
              <a:buNone/>
            </a:pPr>
            <a:endParaRPr lang="en-AU" i="1" dirty="0" smtClean="0"/>
          </a:p>
          <a:p>
            <a:pPr algn="ctr">
              <a:buNone/>
            </a:pPr>
            <a:r>
              <a:rPr lang="en-AU" b="1" i="1" dirty="0" smtClean="0">
                <a:solidFill>
                  <a:schemeClr val="tx2">
                    <a:lumMod val="60000"/>
                    <a:lumOff val="40000"/>
                  </a:schemeClr>
                </a:solidFill>
              </a:rPr>
              <a:t>You must satisfactorily complete each outcome to pass the Unit.</a:t>
            </a:r>
          </a:p>
          <a:p>
            <a:pPr>
              <a:buNone/>
            </a:pPr>
            <a:endParaRPr lang="en-AU" dirty="0" smtClean="0"/>
          </a:p>
          <a:p>
            <a:pPr>
              <a:buNone/>
            </a:pP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29600" cy="1066800"/>
          </a:xfrm>
        </p:spPr>
        <p:txBody>
          <a:bodyPr>
            <a:normAutofit fontScale="90000"/>
          </a:bodyPr>
          <a:lstStyle/>
          <a:p>
            <a:r>
              <a:rPr lang="en-AU" dirty="0" smtClean="0"/>
              <a:t>Chapter 1: Introducing health and human development</a:t>
            </a:r>
            <a:endParaRPr lang="en-AU" dirty="0"/>
          </a:p>
        </p:txBody>
      </p:sp>
      <p:sp>
        <p:nvSpPr>
          <p:cNvPr id="3" name="Content Placeholder 2"/>
          <p:cNvSpPr>
            <a:spLocks noGrp="1"/>
          </p:cNvSpPr>
          <p:nvPr>
            <p:ph idx="1"/>
          </p:nvPr>
        </p:nvSpPr>
        <p:spPr/>
        <p:txBody>
          <a:bodyPr>
            <a:normAutofit lnSpcReduction="10000"/>
          </a:bodyPr>
          <a:lstStyle/>
          <a:p>
            <a:r>
              <a:rPr lang="en-AU" dirty="0" smtClean="0"/>
              <a:t>Objectives:</a:t>
            </a:r>
          </a:p>
          <a:p>
            <a:pPr lvl="1"/>
            <a:r>
              <a:rPr lang="en-AU" dirty="0" smtClean="0"/>
              <a:t>1. Defining health and its limitations</a:t>
            </a:r>
          </a:p>
          <a:p>
            <a:pPr lvl="1"/>
            <a:r>
              <a:rPr lang="en-AU" dirty="0" smtClean="0"/>
              <a:t>2.  The dimensions of health and their interrelationships</a:t>
            </a:r>
          </a:p>
          <a:p>
            <a:pPr lvl="1">
              <a:buNone/>
            </a:pPr>
            <a:endParaRPr lang="en-AU" dirty="0" smtClean="0"/>
          </a:p>
          <a:p>
            <a:pPr lvl="1">
              <a:buNone/>
            </a:pPr>
            <a:r>
              <a:rPr lang="en-AU" dirty="0" smtClean="0">
                <a:solidFill>
                  <a:schemeClr val="tx1"/>
                </a:solidFill>
              </a:rPr>
              <a:t>Task:  </a:t>
            </a:r>
          </a:p>
          <a:p>
            <a:pPr lvl="1">
              <a:buNone/>
            </a:pPr>
            <a:r>
              <a:rPr lang="en-AU" dirty="0" smtClean="0">
                <a:solidFill>
                  <a:schemeClr val="tx1"/>
                </a:solidFill>
              </a:rPr>
              <a:t>GKR  - What is meant by the term “health”?</a:t>
            </a:r>
          </a:p>
          <a:p>
            <a:pPr lvl="1" algn="ctr">
              <a:buNone/>
            </a:pPr>
            <a:r>
              <a:rPr lang="en-AU" dirty="0" smtClean="0">
                <a:solidFill>
                  <a:schemeClr val="tx1"/>
                </a:solidFill>
              </a:rPr>
              <a:t>	</a:t>
            </a:r>
            <a:r>
              <a:rPr lang="en-AU" i="1" dirty="0" smtClean="0">
                <a:solidFill>
                  <a:srgbClr val="FF0000"/>
                </a:solidFill>
              </a:rPr>
              <a:t>In </a:t>
            </a:r>
            <a:r>
              <a:rPr lang="en-AU" i="1" dirty="0" smtClean="0">
                <a:solidFill>
                  <a:srgbClr val="FF0000"/>
                </a:solidFill>
              </a:rPr>
              <a:t>pairs, </a:t>
            </a:r>
            <a:r>
              <a:rPr lang="en-AU" i="1" dirty="0" smtClean="0">
                <a:solidFill>
                  <a:srgbClr val="FF0000"/>
                </a:solidFill>
              </a:rPr>
              <a:t>draw a picture of a healthy person, and discuss as a class what your </a:t>
            </a:r>
            <a:r>
              <a:rPr lang="en-AU" i="1" dirty="0" smtClean="0">
                <a:solidFill>
                  <a:srgbClr val="FF0000"/>
                </a:solidFill>
              </a:rPr>
              <a:t>definition</a:t>
            </a:r>
          </a:p>
          <a:p>
            <a:pPr lvl="1" algn="ctr">
              <a:buNone/>
            </a:pPr>
            <a:r>
              <a:rPr lang="en-AU" i="1" dirty="0" smtClean="0">
                <a:solidFill>
                  <a:srgbClr val="FF0000"/>
                </a:solidFill>
              </a:rPr>
              <a:t> </a:t>
            </a:r>
            <a:r>
              <a:rPr lang="en-AU" i="1" dirty="0" smtClean="0">
                <a:solidFill>
                  <a:srgbClr val="FF0000"/>
                </a:solidFill>
              </a:rPr>
              <a:t>of health is.</a:t>
            </a:r>
          </a:p>
        </p:txBody>
      </p:sp>
      <p:pic>
        <p:nvPicPr>
          <p:cNvPr id="4" name="Picture 3" descr="C:\Program Files\Microsoft Office\Media\CntCD1\ClipArt5\j0286855.wmf"/>
          <p:cNvPicPr>
            <a:picLocks noChangeAspect="1" noChangeArrowheads="1"/>
          </p:cNvPicPr>
          <p:nvPr/>
        </p:nvPicPr>
        <p:blipFill>
          <a:blip r:embed="rId2"/>
          <a:srcRect/>
          <a:stretch>
            <a:fillRect/>
          </a:stretch>
        </p:blipFill>
        <p:spPr bwMode="auto">
          <a:xfrm>
            <a:off x="6876256" y="1700808"/>
            <a:ext cx="2110377" cy="180109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Defining health</a:t>
            </a:r>
            <a:endParaRPr lang="en-AU" dirty="0"/>
          </a:p>
        </p:txBody>
      </p:sp>
      <p:sp>
        <p:nvSpPr>
          <p:cNvPr id="3" name="Content Placeholder 2"/>
          <p:cNvSpPr>
            <a:spLocks noGrp="1"/>
          </p:cNvSpPr>
          <p:nvPr>
            <p:ph idx="1"/>
          </p:nvPr>
        </p:nvSpPr>
        <p:spPr/>
        <p:txBody>
          <a:bodyPr/>
          <a:lstStyle/>
          <a:p>
            <a:r>
              <a:rPr lang="en-AU" b="1" dirty="0" smtClean="0"/>
              <a:t>Health</a:t>
            </a:r>
            <a:r>
              <a:rPr lang="en-AU" dirty="0" smtClean="0"/>
              <a:t> as defined by the World Health Organisation (WHO) 1946:</a:t>
            </a:r>
          </a:p>
          <a:p>
            <a:pPr>
              <a:buNone/>
            </a:pPr>
            <a:r>
              <a:rPr lang="en-AU" dirty="0" smtClean="0"/>
              <a:t>	“A state of complete physical, emotional and social wellbeing and not merely the absence of disease or infirmity”</a:t>
            </a:r>
          </a:p>
          <a:p>
            <a:pPr>
              <a:buNone/>
            </a:pPr>
            <a:endParaRPr lang="en-AU" dirty="0" smtClean="0"/>
          </a:p>
          <a:p>
            <a:r>
              <a:rPr lang="en-AU" b="1" dirty="0" smtClean="0"/>
              <a:t>Wellbeing</a:t>
            </a:r>
            <a:r>
              <a:rPr lang="en-AU" dirty="0" smtClean="0"/>
              <a:t> is the state of being healthy, happy and contented, usually determined through self -assessment.</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Ottawa Charter definition of health</a:t>
            </a:r>
            <a:endParaRPr lang="en-AU" dirty="0"/>
          </a:p>
        </p:txBody>
      </p:sp>
      <p:sp>
        <p:nvSpPr>
          <p:cNvPr id="3" name="Content Placeholder 2"/>
          <p:cNvSpPr>
            <a:spLocks noGrp="1"/>
          </p:cNvSpPr>
          <p:nvPr>
            <p:ph idx="1"/>
          </p:nvPr>
        </p:nvSpPr>
        <p:spPr/>
        <p:txBody>
          <a:bodyPr>
            <a:normAutofit lnSpcReduction="10000"/>
          </a:bodyPr>
          <a:lstStyle/>
          <a:p>
            <a:pPr marL="0" indent="0" fontAlgn="auto">
              <a:spcAft>
                <a:spcPts val="0"/>
              </a:spcAft>
              <a:buFont typeface="Arial" pitchFamily="34" charset="0"/>
              <a:buNone/>
              <a:defRPr/>
            </a:pPr>
            <a:r>
              <a:rPr lang="en-US" dirty="0"/>
              <a:t>This definition builds on the WHO definition and identifies eight </a:t>
            </a:r>
            <a:r>
              <a:rPr lang="en-US" i="1" dirty="0"/>
              <a:t>prerequisites</a:t>
            </a:r>
            <a:r>
              <a:rPr lang="en-US" dirty="0"/>
              <a:t> for health:</a:t>
            </a:r>
          </a:p>
          <a:p>
            <a:pPr marL="400050" lvl="1" indent="0" fontAlgn="auto">
              <a:spcAft>
                <a:spcPts val="0"/>
              </a:spcAft>
              <a:buFont typeface="Arial" pitchFamily="34" charset="0"/>
              <a:buChar char="–"/>
              <a:defRPr/>
            </a:pPr>
            <a:r>
              <a:rPr lang="en-US" dirty="0">
                <a:solidFill>
                  <a:schemeClr val="tx1"/>
                </a:solidFill>
              </a:rPr>
              <a:t> peace </a:t>
            </a:r>
          </a:p>
          <a:p>
            <a:pPr marL="400050" lvl="1" indent="0" fontAlgn="auto">
              <a:spcAft>
                <a:spcPts val="0"/>
              </a:spcAft>
              <a:buFont typeface="Arial" pitchFamily="34" charset="0"/>
              <a:buChar char="–"/>
              <a:defRPr/>
            </a:pPr>
            <a:r>
              <a:rPr lang="en-US" dirty="0">
                <a:solidFill>
                  <a:schemeClr val="tx1"/>
                </a:solidFill>
              </a:rPr>
              <a:t> shelter </a:t>
            </a:r>
          </a:p>
          <a:p>
            <a:pPr marL="400050" lvl="1" indent="0" fontAlgn="auto">
              <a:spcAft>
                <a:spcPts val="0"/>
              </a:spcAft>
              <a:buFont typeface="Arial" pitchFamily="34" charset="0"/>
              <a:buChar char="–"/>
              <a:defRPr/>
            </a:pPr>
            <a:r>
              <a:rPr lang="en-US" dirty="0">
                <a:solidFill>
                  <a:schemeClr val="tx1"/>
                </a:solidFill>
              </a:rPr>
              <a:t> education</a:t>
            </a:r>
          </a:p>
          <a:p>
            <a:pPr marL="400050" lvl="1" indent="0" fontAlgn="auto">
              <a:spcAft>
                <a:spcPts val="0"/>
              </a:spcAft>
              <a:buFont typeface="Arial" pitchFamily="34" charset="0"/>
              <a:buChar char="–"/>
              <a:defRPr/>
            </a:pPr>
            <a:r>
              <a:rPr lang="en-US" dirty="0">
                <a:solidFill>
                  <a:schemeClr val="tx1"/>
                </a:solidFill>
              </a:rPr>
              <a:t> food </a:t>
            </a:r>
          </a:p>
          <a:p>
            <a:pPr marL="400050" lvl="1" indent="0" fontAlgn="auto">
              <a:spcAft>
                <a:spcPts val="0"/>
              </a:spcAft>
              <a:buFont typeface="Arial" pitchFamily="34" charset="0"/>
              <a:buChar char="–"/>
              <a:defRPr/>
            </a:pPr>
            <a:r>
              <a:rPr lang="en-US" dirty="0">
                <a:solidFill>
                  <a:schemeClr val="tx1"/>
                </a:solidFill>
              </a:rPr>
              <a:t> income</a:t>
            </a:r>
          </a:p>
          <a:p>
            <a:pPr marL="400050" lvl="1" indent="0" fontAlgn="auto">
              <a:spcAft>
                <a:spcPts val="0"/>
              </a:spcAft>
              <a:buFont typeface="Arial" pitchFamily="34" charset="0"/>
              <a:buChar char="–"/>
              <a:defRPr/>
            </a:pPr>
            <a:r>
              <a:rPr lang="en-US" dirty="0">
                <a:solidFill>
                  <a:schemeClr val="tx1"/>
                </a:solidFill>
              </a:rPr>
              <a:t> stable ecosystem </a:t>
            </a:r>
          </a:p>
          <a:p>
            <a:pPr marL="400050" lvl="1" indent="0" fontAlgn="auto">
              <a:spcAft>
                <a:spcPts val="0"/>
              </a:spcAft>
              <a:buFont typeface="Arial" pitchFamily="34" charset="0"/>
              <a:buChar char="–"/>
              <a:defRPr/>
            </a:pPr>
            <a:r>
              <a:rPr lang="en-US" dirty="0">
                <a:solidFill>
                  <a:schemeClr val="tx1"/>
                </a:solidFill>
              </a:rPr>
              <a:t> sustainable resources</a:t>
            </a:r>
          </a:p>
          <a:p>
            <a:pPr marL="400050" lvl="1" indent="0" fontAlgn="auto">
              <a:spcAft>
                <a:spcPts val="0"/>
              </a:spcAft>
              <a:buFont typeface="Arial" pitchFamily="34" charset="0"/>
              <a:buChar char="–"/>
              <a:defRPr/>
            </a:pPr>
            <a:r>
              <a:rPr lang="en-US" dirty="0">
                <a:solidFill>
                  <a:schemeClr val="tx1"/>
                </a:solidFill>
              </a:rPr>
              <a:t> social justice and equity  </a:t>
            </a:r>
            <a:endParaRPr lang="en-AU" dirty="0">
              <a:solidFill>
                <a:schemeClr val="tx1"/>
              </a:solidFill>
            </a:endParaRPr>
          </a:p>
          <a:p>
            <a:endParaRPr lang="en-AU" dirty="0"/>
          </a:p>
        </p:txBody>
      </p:sp>
    </p:spTree>
    <p:extLst>
      <p:ext uri="{BB962C8B-B14F-4D97-AF65-F5344CB8AC3E}">
        <p14:creationId xmlns:p14="http://schemas.microsoft.com/office/powerpoint/2010/main" val="30105241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737824"/>
          </a:xfrm>
        </p:spPr>
        <p:txBody>
          <a:bodyPr>
            <a:normAutofit lnSpcReduction="10000"/>
          </a:bodyPr>
          <a:lstStyle/>
          <a:p>
            <a:r>
              <a:rPr lang="en-AU" dirty="0" smtClean="0"/>
              <a:t>Health is a form of </a:t>
            </a:r>
            <a:r>
              <a:rPr lang="en-AU" b="1" dirty="0" smtClean="0"/>
              <a:t>homeostasis</a:t>
            </a:r>
            <a:r>
              <a:rPr lang="en-AU" dirty="0" smtClean="0"/>
              <a:t>; which is the property within a living organism that regulates its internal and external environment to maintain stability and constancy.</a:t>
            </a:r>
          </a:p>
          <a:p>
            <a:endParaRPr lang="en-AU" b="1" dirty="0" smtClean="0"/>
          </a:p>
          <a:p>
            <a:r>
              <a:rPr lang="en-AU" dirty="0" smtClean="0"/>
              <a:t>Health and wellbeing are </a:t>
            </a:r>
            <a:r>
              <a:rPr lang="en-AU" b="1" dirty="0" smtClean="0"/>
              <a:t>active states. </a:t>
            </a:r>
            <a:r>
              <a:rPr lang="en-AU" dirty="0" smtClean="0"/>
              <a:t>This is a term used to describe health because is it greatly affected by factors such as lifestyle and behaviour choices, food and nutrition and environmental influences.</a:t>
            </a:r>
          </a:p>
          <a:p>
            <a:pPr>
              <a:buNone/>
            </a:pPr>
            <a:endParaRPr lang="en-AU" b="1" dirty="0" smtClean="0"/>
          </a:p>
          <a:p>
            <a:r>
              <a:rPr lang="en-AU" dirty="0" smtClean="0"/>
              <a:t>Clip - Homer Simpson goes to the gym:</a:t>
            </a:r>
          </a:p>
          <a:p>
            <a:pPr>
              <a:buNone/>
            </a:pPr>
            <a:r>
              <a:rPr lang="en-AU" b="1" dirty="0" smtClean="0">
                <a:hlinkClick r:id="rId2"/>
              </a:rPr>
              <a:t>http://www.youtube.com/watch?v=R4i8SpNgzA4</a:t>
            </a:r>
            <a:endParaRPr lang="en-AU"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Limitations of health definitions</a:t>
            </a:r>
            <a:endParaRPr lang="en-AU" dirty="0"/>
          </a:p>
        </p:txBody>
      </p:sp>
      <p:sp>
        <p:nvSpPr>
          <p:cNvPr id="3" name="Content Placeholder 2"/>
          <p:cNvSpPr>
            <a:spLocks noGrp="1"/>
          </p:cNvSpPr>
          <p:nvPr>
            <p:ph idx="1"/>
          </p:nvPr>
        </p:nvSpPr>
        <p:spPr/>
        <p:txBody>
          <a:bodyPr/>
          <a:lstStyle/>
          <a:p>
            <a:r>
              <a:rPr lang="en-AU" dirty="0" smtClean="0"/>
              <a:t>There is debate about the accuracy of the definition of health as it is rare for somebody to be completely healthy as described by the WHO, it is also possible for a person to be free of disease, but not healthy.</a:t>
            </a:r>
          </a:p>
          <a:p>
            <a:endParaRPr lang="en-AU" dirty="0" smtClean="0"/>
          </a:p>
          <a:p>
            <a:r>
              <a:rPr lang="en-AU" dirty="0" smtClean="0"/>
              <a:t>Most Australian information about health relates to </a:t>
            </a:r>
            <a:r>
              <a:rPr lang="en-AU" b="1" dirty="0" smtClean="0"/>
              <a:t>mortality</a:t>
            </a:r>
            <a:r>
              <a:rPr lang="en-AU" dirty="0" smtClean="0"/>
              <a:t> (rates of deaths) or </a:t>
            </a:r>
            <a:r>
              <a:rPr lang="en-AU" b="1" dirty="0" smtClean="0"/>
              <a:t>morbidity</a:t>
            </a:r>
            <a:r>
              <a:rPr lang="en-AU" dirty="0" smtClean="0"/>
              <a:t> (rates of disease).</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1186</TotalTime>
  <Words>608</Words>
  <Application>Microsoft Office PowerPoint</Application>
  <PresentationFormat>On-screen Show (4:3)</PresentationFormat>
  <Paragraphs>98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Urban</vt:lpstr>
      <vt:lpstr>Health and Human Development UNIT 1 Ms Mena</vt:lpstr>
      <vt:lpstr>Welcome!</vt:lpstr>
      <vt:lpstr>Overview of Units 1-4 HHD (Year 11 &amp; 12)</vt:lpstr>
      <vt:lpstr>UNIT 1 - The health and development of Australia’s youth  See Outcome Booklet </vt:lpstr>
      <vt:lpstr>Chapter 1: Introducing health and human development</vt:lpstr>
      <vt:lpstr>Defining health</vt:lpstr>
      <vt:lpstr>Ottawa Charter definition of health</vt:lpstr>
      <vt:lpstr>PowerPoint Presentation</vt:lpstr>
      <vt:lpstr>Limitations of health definitions</vt:lpstr>
      <vt:lpstr>The dimensions of health and their interrelationships</vt:lpstr>
      <vt:lpstr>PowerPoint Presentation</vt:lpstr>
      <vt:lpstr>PowerPoint Presentation</vt:lpstr>
      <vt:lpstr>PowerPoint Presentation</vt:lpstr>
    </vt:vector>
  </TitlesOfParts>
  <Company>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and Human Development UNIT 1 Ms Mena</dc:title>
  <dc:creator>Education</dc:creator>
  <cp:lastModifiedBy>08470047</cp:lastModifiedBy>
  <cp:revision>6</cp:revision>
  <dcterms:created xsi:type="dcterms:W3CDTF">2011-01-27T07:02:07Z</dcterms:created>
  <dcterms:modified xsi:type="dcterms:W3CDTF">2011-02-06T22:06:17Z</dcterms:modified>
</cp:coreProperties>
</file>